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61" r:id="rId3"/>
    <p:sldId id="301" r:id="rId4"/>
    <p:sldId id="469" r:id="rId5"/>
    <p:sldId id="470" r:id="rId6"/>
    <p:sldId id="471" r:id="rId7"/>
    <p:sldId id="467" r:id="rId8"/>
    <p:sldId id="468" r:id="rId9"/>
    <p:sldId id="285" r:id="rId10"/>
    <p:sldId id="2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77"/>
    <p:restoredTop sz="94645"/>
  </p:normalViewPr>
  <p:slideViewPr>
    <p:cSldViewPr snapToGrid="0" snapToObjects="1">
      <p:cViewPr varScale="1">
        <p:scale>
          <a:sx n="107" d="100"/>
          <a:sy n="107" d="100"/>
        </p:scale>
        <p:origin x="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3DA34-50F9-E745-99C2-1005F142F6E3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04352-06AE-134F-82D6-D04E60189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8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Failure</a:t>
            </a:r>
            <a:r>
              <a:rPr lang="en-US" baseline="0" dirty="0"/>
              <a:t> can be left for chance, especially since it can happen all on its own.   However, quality must be planned for by laboratory management. 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278D7-F60D-4566-B6A0-0C93C53596C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6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marL="0" marR="0" lvl="0" indent="0" algn="r" defTabSz="939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6277AD-B54E-4195-A280-02929EDBA8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r" defTabSz="93941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8968" indent="-288065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52258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13162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74065" indent="-230452" defTabSz="93941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3496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95872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56775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917678" indent="-230452" defTabSz="9394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marL="0" marR="0" lvl="0" indent="0" algn="l" defTabSz="939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t>Strengthening Laboratory Management Toward Accreditation</a:t>
            </a:r>
          </a:p>
        </p:txBody>
      </p:sp>
      <p:sp>
        <p:nvSpPr>
          <p:cNvPr id="81924" name="Rectangle 7"/>
          <p:cNvSpPr txBox="1">
            <a:spLocks noGrp="1" noChangeArrowheads="1"/>
          </p:cNvSpPr>
          <p:nvPr/>
        </p:nvSpPr>
        <p:spPr bwMode="auto">
          <a:xfrm>
            <a:off x="4008100" y="8893003"/>
            <a:ext cx="3067374" cy="468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32" tIns="46966" rIns="93932" bIns="46966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marL="0" marR="0" lvl="0" indent="0" algn="r" defTabSz="9318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440223-2040-41F8-AF80-1C1B52429BF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r" defTabSz="9318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  <p:sp>
        <p:nvSpPr>
          <p:cNvPr id="819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700088"/>
            <a:ext cx="4568825" cy="3163887"/>
          </a:xfrm>
          <a:ln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0716" y="4385744"/>
            <a:ext cx="6195646" cy="4574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charset="0"/>
              <a:ea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074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278D7-F60D-4566-B6A0-0C93C53596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491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278D7-F60D-4566-B6A0-0C93C53596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857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278D7-F60D-4566-B6A0-0C93C53596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68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402DC-5BFB-4640-8D49-08DFBA887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2EE63-1083-F14F-8DA3-BA80A6535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6944C-F286-0C4A-A54E-B1C05DBA5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D619-7F17-5840-8EB4-FEE9114B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1828F-0E99-B74A-8B46-0419416F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7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B8EC-23E9-0E4E-A880-AF98D687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EE891-3E36-5648-8496-9058B47CA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40239-3E42-AA46-A912-888BDD37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4967D-9BB1-D943-9EAC-C509D83B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B0BB2-E7B3-1141-B03E-94EE463F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8338A2-CFFE-0E45-A1B1-C4B0F2E86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6D97C-ED32-DC4E-ADD3-B99D4C28D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49431-8890-D84A-9121-5D3A78B2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DDDF-7D5F-D947-961F-CA185551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C660D-6409-9444-8F98-46FB9955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6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58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47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25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15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23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07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61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28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72B3-876F-D440-AA63-92B59906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16BBA-A21B-B440-8428-875AC1F2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64EB-C63E-3343-9E9D-0FE93FFA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1402D-5D7D-D04C-A443-5E89E221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31978-80B8-6244-B674-84DC2E28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70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3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25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8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043D-58C8-8A46-9D55-D45560647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6E5CF-35B2-A646-95A9-26612601C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61D13-0405-A64E-8E3A-338234C7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D4D1B-2739-3A4D-A74E-D21064A9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98C20-3A95-4245-97D8-1F0C4FC8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D21E-56D8-FD49-98FF-149DE984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CE531-F4ED-F942-9AA7-73CE02597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93939-C018-7C41-AA8B-4CA2AF3D8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CE18F-9C61-9E4C-823B-4D9F990B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54BDD-0109-754E-80AA-5F0D6B87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19300-4E02-C748-A850-1DD77F97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5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CF4E-44F6-334F-9555-87874A96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F47D1-AF61-D34D-844E-C37C3A0F2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8EC48-756F-4E4A-80C0-2D25450FD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F1D7BF-D542-0442-88F8-54B126CB8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46A352-90D5-7B49-8E55-4A4CC081A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7BC52-95D7-B74F-B31E-CF7E68A8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A7FA2-1CE9-E84F-8868-71765962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6F5088-A292-A741-BAAA-8E9FEADC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FCE92-E07C-0444-8227-2054A0BC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6C4B35-6E3F-F947-A822-E8F27A1A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8777D-E028-B34C-A387-AF65D1C3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44543-B2FA-604D-9603-9DB84E05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6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870902-E848-884A-9C22-CE1AC485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961A0-F261-4344-B5C7-38924254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B968E-1754-C248-BAD6-A225EC83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8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6960-B74A-304C-98FA-BCB02222B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361F1-555B-C643-BE07-97D7D5C3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C1370-DB15-DC4A-A579-E9AE75A48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2AA22-1D2B-EB47-8E8C-E18265DE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131DF-487A-7145-B73B-75C7536D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5EF1-7A94-2647-A96F-84AE3464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0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AD845-3390-DF4A-AFB4-878C16D9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8B43F-B46D-A040-BED5-E54F71F35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64358-5244-CA4D-B00E-BFC43DFC0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4B7A5-C70F-1140-94BC-1470B1B9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74A57-E88D-4D4A-A45A-BCF568E8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02ACB-16DD-DE40-A8E5-497FF7B0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7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7AB45E-6FA5-B14F-9531-F30BF8AF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A74DD-07BD-FE4F-8E17-F55B96F3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86FE-0746-0841-B392-229C1DA4D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A447-CA25-EB48-885A-7B9DBD728D39}" type="datetimeFigureOut">
              <a:rPr lang="en-US" smtClean="0"/>
              <a:t>5/3/22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69ECE-F659-7A4D-B088-6966F6306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26D0A-82F1-0F4B-92A8-8A4746F06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937F-5439-AC4F-A13C-954FDBD12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DC60-E88B-4041-8731-8FCFBED1E3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1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lipart - &lt;strong&gt;Hammer&lt;/strong&gt; (Silhouette)"/>
          <p:cNvPicPr>
            <a:picLocks noChangeAspect="1"/>
          </p:cNvPicPr>
          <p:nvPr/>
        </p:nvPicPr>
        <p:blipFill>
          <a:blip r:embed="rId3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2008" y="2724053"/>
            <a:ext cx="6108116" cy="3840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95443F83-AEC7-4D6D-89B6-AACCAE3B9CA7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43000" y="326003"/>
            <a:ext cx="8899497" cy="4051295"/>
            <a:chOff x="264392" y="318655"/>
            <a:chExt cx="9641608" cy="382385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4392" y="1031966"/>
              <a:ext cx="3182112" cy="2743200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>
            <a:xfrm flipV="1">
              <a:off x="1468582" y="318655"/>
              <a:ext cx="8437418" cy="1593272"/>
            </a:xfrm>
            <a:prstGeom prst="line">
              <a:avLst/>
            </a:prstGeom>
            <a:ln w="31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371600" y="1911927"/>
              <a:ext cx="8534400" cy="2230582"/>
            </a:xfrm>
            <a:prstGeom prst="line">
              <a:avLst/>
            </a:prstGeom>
            <a:ln w="31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4613103" y="1434261"/>
            <a:ext cx="64513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7030A0"/>
                </a:solidFill>
              </a:rPr>
              <a:t>QMS 1: Management </a:t>
            </a:r>
          </a:p>
          <a:p>
            <a:pPr algn="ctr"/>
            <a:r>
              <a:rPr lang="en-US" sz="5400" b="1" dirty="0">
                <a:ln/>
                <a:solidFill>
                  <a:srgbClr val="7030A0"/>
                </a:solidFill>
              </a:rPr>
              <a:t>Responsibility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2204" y="4379423"/>
            <a:ext cx="6803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Arial Black" panose="020B0A04020102020204" pitchFamily="34" charset="0"/>
              </a:rPr>
              <a:t>1.2 Management Tools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4452C4-1746-A64E-B38D-4911CBC2BC69}"/>
              </a:ext>
            </a:extLst>
          </p:cNvPr>
          <p:cNvSpPr txBox="1"/>
          <p:nvPr/>
        </p:nvSpPr>
        <p:spPr>
          <a:xfrm>
            <a:off x="4080187" y="5214832"/>
            <a:ext cx="71452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/>
              <a:t>Live Session Activity: Complete process Table</a:t>
            </a:r>
          </a:p>
          <a:p>
            <a:pPr algn="ctr"/>
            <a:endParaRPr lang="en-US" sz="2600" b="1" dirty="0"/>
          </a:p>
          <a:p>
            <a:pPr algn="ctr"/>
            <a:r>
              <a:rPr lang="en-US" sz="2600" b="1" dirty="0"/>
              <a:t>BREAKOUT GROUP 2 : Who is Responsible</a:t>
            </a:r>
          </a:p>
        </p:txBody>
      </p:sp>
    </p:spTree>
    <p:extLst>
      <p:ext uri="{BB962C8B-B14F-4D97-AF65-F5344CB8AC3E}">
        <p14:creationId xmlns:p14="http://schemas.microsoft.com/office/powerpoint/2010/main" val="385946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2866" y="1"/>
            <a:ext cx="9656135" cy="1325563"/>
          </a:xfrm>
        </p:spPr>
        <p:txBody>
          <a:bodyPr anchor="t">
            <a:noAutofit/>
          </a:bodyPr>
          <a:lstStyle/>
          <a:p>
            <a:pPr eaLnBrk="1" hangingPunct="1">
              <a:lnSpc>
                <a:spcPct val="115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b="1" dirty="0">
                <a:latin typeface="+mn-lt"/>
                <a:ea typeface="ＭＳ Ｐゴシック" pitchFamily="-111" charset="-128"/>
              </a:rPr>
              <a:t>Activity:  </a:t>
            </a:r>
            <a:r>
              <a:rPr lang="en-US" alt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-111" charset="-128"/>
              </a:rPr>
              <a:t>Process Mapping </a:t>
            </a:r>
            <a:br>
              <a:rPr lang="en-US" altLang="en-US" sz="4000" b="1" dirty="0">
                <a:latin typeface="+mn-lt"/>
                <a:ea typeface="ＭＳ Ｐゴシック" pitchFamily="-111" charset="-128"/>
              </a:rPr>
            </a:br>
            <a:r>
              <a:rPr lang="en-US" altLang="en-US" sz="4000" b="1" dirty="0">
                <a:latin typeface="+mn-lt"/>
                <a:ea typeface="ＭＳ Ｐゴシック" pitchFamily="-111" charset="-128"/>
              </a:rPr>
              <a:t>Part II - Complete the Table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3200" y="1600200"/>
            <a:ext cx="4622800" cy="4343400"/>
          </a:xfrm>
        </p:spPr>
        <p:txBody>
          <a:bodyPr>
            <a:normAutofit lnSpcReduction="10000"/>
          </a:bodyPr>
          <a:lstStyle/>
          <a:p>
            <a:pPr marL="0" indent="0" defTabSz="508000">
              <a:lnSpc>
                <a:spcPct val="80000"/>
              </a:lnSpc>
              <a:buNone/>
              <a:tabLst>
                <a:tab pos="290513" algn="l"/>
              </a:tabLst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Purpose</a:t>
            </a:r>
            <a:r>
              <a:rPr lang="en-US" altLang="en-US" sz="2400" dirty="0">
                <a:ea typeface="ＭＳ Ｐゴシック" pitchFamily="-111" charset="-128"/>
              </a:rPr>
              <a:t>  </a:t>
            </a:r>
          </a:p>
          <a:p>
            <a:pPr marL="0" indent="0" defTabSz="508000">
              <a:lnSpc>
                <a:spcPct val="80000"/>
              </a:lnSpc>
              <a:buClr>
                <a:srgbClr val="660066"/>
              </a:buClr>
              <a:buSzPct val="60000"/>
              <a:buNone/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To complete the process table by identifying, for each step in the process (4 categories):</a:t>
            </a:r>
          </a:p>
          <a:p>
            <a:pPr marL="0" indent="0" defTabSz="508000">
              <a:lnSpc>
                <a:spcPct val="80000"/>
              </a:lnSpc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	What happens</a:t>
            </a:r>
          </a:p>
          <a:p>
            <a:pPr marL="0" indent="0" defTabSz="508000">
              <a:lnSpc>
                <a:spcPct val="80000"/>
              </a:lnSpc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	Who’s responsible </a:t>
            </a:r>
          </a:p>
          <a:p>
            <a:pPr marL="0" indent="0" defTabSz="508000">
              <a:lnSpc>
                <a:spcPct val="80000"/>
              </a:lnSpc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	What procedures are needed </a:t>
            </a:r>
          </a:p>
          <a:p>
            <a:pPr marL="0" indent="0" defTabSz="508000">
              <a:lnSpc>
                <a:spcPct val="80000"/>
              </a:lnSpc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	Pitfalls</a:t>
            </a:r>
          </a:p>
          <a:p>
            <a:pPr marL="0" indent="0" defTabSz="508000">
              <a:lnSpc>
                <a:spcPct val="80000"/>
              </a:lnSpc>
              <a:buClr>
                <a:srgbClr val="660066"/>
              </a:buClr>
              <a:buSzPct val="60000"/>
              <a:buNone/>
              <a:tabLst>
                <a:tab pos="290513" algn="l"/>
              </a:tabLst>
            </a:pPr>
            <a:endParaRPr lang="en-US" altLang="en-US" sz="2400" dirty="0">
              <a:solidFill>
                <a:srgbClr val="336600"/>
              </a:solidFill>
              <a:latin typeface="Impact" pitchFamily="-111" charset="0"/>
              <a:ea typeface="ＭＳ Ｐゴシック" pitchFamily="-111" charset="-128"/>
            </a:endParaRPr>
          </a:p>
          <a:p>
            <a:pPr marL="0" indent="0" defTabSz="508000">
              <a:lnSpc>
                <a:spcPct val="80000"/>
              </a:lnSpc>
              <a:buClr>
                <a:srgbClr val="660066"/>
              </a:buClr>
              <a:buSzPct val="60000"/>
              <a:buNone/>
              <a:tabLst>
                <a:tab pos="290513" algn="l"/>
              </a:tabLst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  <a:ea typeface="ＭＳ Ｐゴシック" pitchFamily="-111" charset="-128"/>
              </a:rPr>
              <a:t>What will you need?</a:t>
            </a:r>
            <a:r>
              <a:rPr lang="en-US" altLang="en-US" sz="2400" dirty="0">
                <a:ea typeface="ＭＳ Ｐゴシック" pitchFamily="-111" charset="-128"/>
              </a:rPr>
              <a:t> </a:t>
            </a:r>
          </a:p>
          <a:p>
            <a:pPr marL="0" indent="0" defTabSz="508000">
              <a:lnSpc>
                <a:spcPct val="80000"/>
              </a:lnSpc>
              <a:buClr>
                <a:srgbClr val="660066"/>
              </a:buClr>
              <a:buSzPct val="60000"/>
              <a:buNone/>
              <a:tabLst>
                <a:tab pos="290513" algn="l"/>
              </a:tabLst>
            </a:pPr>
            <a:r>
              <a:rPr lang="en-US" altLang="en-US" sz="2000" dirty="0">
                <a:ea typeface="ＭＳ Ｐゴシック" pitchFamily="-111" charset="-128"/>
              </a:rPr>
              <a:t>One category (see above) of process table cards (ppt) (Homework: Process Mapping Part 2)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178550" y="1600200"/>
            <a:ext cx="4622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579438" indent="-236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defTabSz="457200" eaLnBrk="1" hangingPunct="1">
              <a:lnSpc>
                <a:spcPct val="80000"/>
              </a:lnSpc>
              <a:spcBef>
                <a:spcPct val="20000"/>
              </a:spcBef>
              <a:buClr>
                <a:srgbClr val="660066"/>
              </a:buClr>
              <a:buSzPct val="60000"/>
            </a:pPr>
            <a:r>
              <a:rPr lang="en-US" altLang="en-US" sz="2400" dirty="0">
                <a:solidFill>
                  <a:srgbClr val="336600"/>
                </a:solidFill>
                <a:latin typeface="Impact" pitchFamily="-111" charset="0"/>
              </a:rPr>
              <a:t>What will you do?</a:t>
            </a:r>
            <a:r>
              <a:rPr lang="en-US" altLang="en-US" sz="2400" dirty="0">
                <a:solidFill>
                  <a:prstClr val="black"/>
                </a:solidFill>
                <a:latin typeface="Impact" pitchFamily="-111" charset="0"/>
              </a:rPr>
              <a:t> </a:t>
            </a:r>
          </a:p>
          <a:p>
            <a:pPr lvl="1" defTabSz="45720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§"/>
            </a:pPr>
            <a:r>
              <a:rPr lang="en-US" altLang="en-US" sz="2000" dirty="0">
                <a:solidFill>
                  <a:prstClr val="black"/>
                </a:solidFill>
              </a:rPr>
              <a:t>Work Individually to sort and order the process table cards (single category)  to correspond to the process steps</a:t>
            </a:r>
          </a:p>
          <a:p>
            <a:pPr lvl="1" defTabSz="45720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  <a:buFont typeface="Wingdings" pitchFamily="-111" charset="2"/>
              <a:buChar char="§"/>
            </a:pPr>
            <a:r>
              <a:rPr lang="en-US" altLang="en-US" sz="2000" dirty="0">
                <a:solidFill>
                  <a:prstClr val="black"/>
                </a:solidFill>
              </a:rPr>
              <a:t>Complete the table, aligning the category cards with the corresponding step (</a:t>
            </a:r>
            <a:r>
              <a:rPr lang="en-US" altLang="en-US" sz="2000" b="1" i="1" dirty="0">
                <a:solidFill>
                  <a:prstClr val="black"/>
                </a:solidFill>
              </a:rPr>
              <a:t>Refer to ppt slides: Process Mapping Homework Part II)</a:t>
            </a:r>
          </a:p>
          <a:p>
            <a:pPr lvl="1" defTabSz="457200" eaLnBrk="1" hangingPunct="1">
              <a:spcBef>
                <a:spcPct val="10000"/>
              </a:spcBef>
              <a:spcAft>
                <a:spcPct val="10000"/>
              </a:spcAft>
              <a:buClr>
                <a:srgbClr val="996633"/>
              </a:buClr>
            </a:pPr>
            <a:endParaRPr lang="en-US" altLang="en-US" sz="2000" dirty="0">
              <a:solidFill>
                <a:prstClr val="black"/>
              </a:solidFill>
            </a:endParaRPr>
          </a:p>
          <a:p>
            <a:pPr lvl="1" defTabSz="457200" eaLnBrk="1" hangingPunct="1">
              <a:lnSpc>
                <a:spcPct val="80000"/>
              </a:lnSpc>
              <a:spcBef>
                <a:spcPct val="20000"/>
              </a:spcBef>
              <a:buClr>
                <a:srgbClr val="996633"/>
              </a:buClr>
              <a:buFont typeface="Wingdings" pitchFamily="-111" charset="2"/>
              <a:buChar char="§"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13317" name="Picture 5" descr="MCj04242140000[1]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93301" y="5334000"/>
            <a:ext cx="7223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435350" y="6241949"/>
            <a:ext cx="5486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defTabSz="457200" eaLnBrk="1" hangingPunct="1"/>
            <a:r>
              <a:rPr lang="en-US" altLang="en-US" b="1" dirty="0">
                <a:solidFill>
                  <a:srgbClr val="FF0000"/>
                </a:solidFill>
              </a:rPr>
              <a:t>Estimated time for Activity: 40 – 60mins minutes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809210-A523-4BDF-A75B-D4019555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2BDC60-E88B-4041-8731-8FCFBED1E3D8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/>
              <a:t>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023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32" y="1302524"/>
            <a:ext cx="1278763" cy="39241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C1FD9CE-62F4-B949-A4CE-EB004FC8A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33" y="1"/>
            <a:ext cx="222023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PRE-ANALYTICAL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39906" y="2286156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06A54C-4DE2-AE43-9C72-7C80F82306C8}"/>
              </a:ext>
            </a:extLst>
          </p:cNvPr>
          <p:cNvSpPr txBox="1"/>
          <p:nvPr/>
        </p:nvSpPr>
        <p:spPr>
          <a:xfrm>
            <a:off x="2540483" y="2072075"/>
            <a:ext cx="154668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 HAPPENS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088742-C338-3F42-BDAE-AE84D5647BC8}"/>
              </a:ext>
            </a:extLst>
          </p:cNvPr>
          <p:cNvSpPr txBox="1"/>
          <p:nvPr/>
        </p:nvSpPr>
        <p:spPr>
          <a:xfrm>
            <a:off x="2540483" y="3370154"/>
            <a:ext cx="2129489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RESPONSIBLE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8E96C-5CDD-8D42-893D-90235B3F7A7B}"/>
              </a:ext>
            </a:extLst>
          </p:cNvPr>
          <p:cNvSpPr txBox="1"/>
          <p:nvPr/>
        </p:nvSpPr>
        <p:spPr>
          <a:xfrm>
            <a:off x="2540482" y="4668061"/>
            <a:ext cx="23575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 NEEDED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068C5B-9AB6-0040-94C6-AA6CED144AF3}"/>
              </a:ext>
            </a:extLst>
          </p:cNvPr>
          <p:cNvSpPr txBox="1"/>
          <p:nvPr/>
        </p:nvSpPr>
        <p:spPr>
          <a:xfrm>
            <a:off x="2539941" y="5765913"/>
            <a:ext cx="2357568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PITFALLS</a:t>
            </a:r>
          </a:p>
        </p:txBody>
      </p:sp>
    </p:spTree>
    <p:extLst>
      <p:ext uri="{BB962C8B-B14F-4D97-AF65-F5344CB8AC3E}">
        <p14:creationId xmlns:p14="http://schemas.microsoft.com/office/powerpoint/2010/main" val="6576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32" y="1302524"/>
            <a:ext cx="1278763" cy="39241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C1FD9CE-62F4-B949-A4CE-EB004FC8A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33" y="1"/>
            <a:ext cx="222023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39906" y="2286156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06A54C-4DE2-AE43-9C72-7C80F82306C8}"/>
              </a:ext>
            </a:extLst>
          </p:cNvPr>
          <p:cNvSpPr txBox="1"/>
          <p:nvPr/>
        </p:nvSpPr>
        <p:spPr>
          <a:xfrm>
            <a:off x="2540483" y="2072075"/>
            <a:ext cx="154668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 HAPPENS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088742-C338-3F42-BDAE-AE84D5647BC8}"/>
              </a:ext>
            </a:extLst>
          </p:cNvPr>
          <p:cNvSpPr txBox="1"/>
          <p:nvPr/>
        </p:nvSpPr>
        <p:spPr>
          <a:xfrm>
            <a:off x="2540483" y="3370154"/>
            <a:ext cx="2129489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RESPONSIBLE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8E96C-5CDD-8D42-893D-90235B3F7A7B}"/>
              </a:ext>
            </a:extLst>
          </p:cNvPr>
          <p:cNvSpPr txBox="1"/>
          <p:nvPr/>
        </p:nvSpPr>
        <p:spPr>
          <a:xfrm>
            <a:off x="2540482" y="4668061"/>
            <a:ext cx="23575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 NEEDED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068C5B-9AB6-0040-94C6-AA6CED144AF3}"/>
              </a:ext>
            </a:extLst>
          </p:cNvPr>
          <p:cNvSpPr txBox="1"/>
          <p:nvPr/>
        </p:nvSpPr>
        <p:spPr>
          <a:xfrm>
            <a:off x="2539941" y="5765913"/>
            <a:ext cx="2357568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PITFALLS</a:t>
            </a:r>
          </a:p>
        </p:txBody>
      </p:sp>
    </p:spTree>
    <p:extLst>
      <p:ext uri="{BB962C8B-B14F-4D97-AF65-F5344CB8AC3E}">
        <p14:creationId xmlns:p14="http://schemas.microsoft.com/office/powerpoint/2010/main" val="1226237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F2F63C8-C56B-AE4A-94AC-570B3E83A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232" y="1302524"/>
            <a:ext cx="1278763" cy="39241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950" dirty="0">
                <a:solidFill>
                  <a:prstClr val="black"/>
                </a:solidFill>
                <a:latin typeface="Arial Black" panose="020B0604020202020204" pitchFamily="34" charset="0"/>
              </a:rPr>
              <a:t>Step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C1FD9CE-62F4-B949-A4CE-EB004FC8A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1893" y="1"/>
            <a:ext cx="270657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b="1" dirty="0">
                <a:solidFill>
                  <a:prstClr val="black"/>
                </a:solidFill>
                <a:latin typeface="Arial Black" panose="020B0604020202020204" pitchFamily="34" charset="0"/>
              </a:rPr>
              <a:t>POST-ANALYTICAL</a:t>
            </a:r>
            <a:r>
              <a:rPr lang="en-US" altLang="en-US" sz="3900" dirty="0">
                <a:solidFill>
                  <a:prstClr val="black"/>
                </a:solidFill>
                <a:latin typeface="Arial Black" panose="020B0604020202020204" pitchFamily="34" charset="0"/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9C7E1512-F7BF-8541-A403-AC8E06274FC0}"/>
              </a:ext>
            </a:extLst>
          </p:cNvPr>
          <p:cNvSpPr/>
          <p:nvPr/>
        </p:nvSpPr>
        <p:spPr>
          <a:xfrm>
            <a:off x="1239906" y="2286156"/>
            <a:ext cx="775212" cy="271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46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28E95-BA81-314D-BA5C-DBA8F9AD519A}"/>
              </a:ext>
            </a:extLst>
          </p:cNvPr>
          <p:cNvSpPr txBox="1"/>
          <p:nvPr/>
        </p:nvSpPr>
        <p:spPr>
          <a:xfrm>
            <a:off x="1239907" y="2588315"/>
            <a:ext cx="98198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138" b="1" dirty="0">
                <a:solidFill>
                  <a:prstClr val="black"/>
                </a:solidFill>
                <a:latin typeface="Calibri" panose="020F0502020204030204"/>
              </a:rPr>
              <a:t>Place process step cards horizontally to represent the order they occur in the lab and the phase of testing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06A54C-4DE2-AE43-9C72-7C80F82306C8}"/>
              </a:ext>
            </a:extLst>
          </p:cNvPr>
          <p:cNvSpPr txBox="1"/>
          <p:nvPr/>
        </p:nvSpPr>
        <p:spPr>
          <a:xfrm>
            <a:off x="2540483" y="2072075"/>
            <a:ext cx="154668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 HAPPENS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088742-C338-3F42-BDAE-AE84D5647BC8}"/>
              </a:ext>
            </a:extLst>
          </p:cNvPr>
          <p:cNvSpPr txBox="1"/>
          <p:nvPr/>
        </p:nvSpPr>
        <p:spPr>
          <a:xfrm>
            <a:off x="2540483" y="3370154"/>
            <a:ext cx="2129489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RESPONSIBLE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8E96C-5CDD-8D42-893D-90235B3F7A7B}"/>
              </a:ext>
            </a:extLst>
          </p:cNvPr>
          <p:cNvSpPr txBox="1"/>
          <p:nvPr/>
        </p:nvSpPr>
        <p:spPr>
          <a:xfrm>
            <a:off x="2540482" y="4668061"/>
            <a:ext cx="23575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 NEEDED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068C5B-9AB6-0040-94C6-AA6CED144AF3}"/>
              </a:ext>
            </a:extLst>
          </p:cNvPr>
          <p:cNvSpPr txBox="1"/>
          <p:nvPr/>
        </p:nvSpPr>
        <p:spPr>
          <a:xfrm>
            <a:off x="2539941" y="5765913"/>
            <a:ext cx="2357568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PITFALLS</a:t>
            </a:r>
          </a:p>
        </p:txBody>
      </p:sp>
    </p:spTree>
    <p:extLst>
      <p:ext uri="{BB962C8B-B14F-4D97-AF65-F5344CB8AC3E}">
        <p14:creationId xmlns:p14="http://schemas.microsoft.com/office/powerpoint/2010/main" val="387487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06ACBA99-FAC2-7740-8B15-289CE3C01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698" y="893310"/>
            <a:ext cx="1563634" cy="842538"/>
          </a:xfrm>
          <a:prstGeom prst="rect">
            <a:avLst/>
          </a:prstGeom>
          <a:solidFill>
            <a:srgbClr val="92D05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Clinician determines need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4E4BA2CA-B106-E846-A9F2-B4C66DBC5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019" y="930822"/>
            <a:ext cx="2053139" cy="767711"/>
          </a:xfrm>
          <a:prstGeom prst="rect">
            <a:avLst/>
          </a:prstGeom>
          <a:solidFill>
            <a:srgbClr val="92D050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 interacts with patient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B794DCA-03AB-7844-9500-6B9769489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1996353"/>
            <a:ext cx="1802645" cy="99283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Requisition reviewed for proper information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C84D21D-AE1D-6A4A-BE40-7A5D9A2EC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401" y="3035598"/>
            <a:ext cx="1802645" cy="14430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Note specific test requested and determine what type of sample is needed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C59CDCE2-BF44-2A45-8DC4-0880D8830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400" y="2345497"/>
            <a:ext cx="1546465" cy="99283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Appropriate information recorded in specimen log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7776A8D9-B387-3A45-9C1D-E519B2352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9061" y="4592164"/>
            <a:ext cx="1844985" cy="14430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Specimen accepted or rejected based on meeting acceptance criteria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6E45684D-AE63-2341-9006-FDFBFDE2A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9506" y="3186888"/>
            <a:ext cx="2566824" cy="201856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5715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Requests reviewed for </a:t>
            </a:r>
          </a:p>
          <a:p>
            <a:pPr defTabSz="457200" eaLnBrk="1" hangingPunct="1"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Testing priority – STAT versus routine</a:t>
            </a:r>
          </a:p>
          <a:p>
            <a:pPr defTabSz="457200" eaLnBrk="1" hangingPunct="1"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If multiple tests to be done, sequential workstations versus aliquoting</a:t>
            </a:r>
          </a:p>
          <a:p>
            <a:pPr defTabSz="457200" eaLnBrk="1" hangingPunct="1"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Centrifugation required</a:t>
            </a:r>
          </a:p>
          <a:p>
            <a:pPr defTabSz="457200" eaLnBrk="1" hangingPunct="1"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Send out versus in-house testing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1B1DF6B5-F04F-5548-9014-ACB35500D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019" y="778075"/>
            <a:ext cx="2160019" cy="114300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Prior to testing, determine if proper routine QC, reagent validation, equipment maintenance and calibration completed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9925EED1-DCB4-544D-9681-15C127153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425" y="689375"/>
            <a:ext cx="1892612" cy="14430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Blood drawn from patient; </a:t>
            </a: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Sputum, urine, stool, or other specimen is collected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B1EA67C-5E8D-3B45-B7F1-BA1848F30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0157" y="5304859"/>
            <a:ext cx="1355616" cy="76771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Run analysis on specimen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76FBDEF2-0BF8-0C40-B59B-A2C0EB7D9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71" y="4526769"/>
            <a:ext cx="2266363" cy="14430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Review test results for accuracy, legibility, &amp; validity; </a:t>
            </a: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Cross-checking;</a:t>
            </a: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Assure proper quality monitoring 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BCB52D19-2071-B74C-B09D-D84E1EC9B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0002" y="1858897"/>
            <a:ext cx="1728625" cy="121796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Transfer test results into logbook;</a:t>
            </a: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Record results accurately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B678963A-8609-9A42-8044-DB9EB420A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581" y="3615166"/>
            <a:ext cx="2160019" cy="209288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Notify Clinician of results via written report;</a:t>
            </a: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Verbal reporting if necessary;</a:t>
            </a: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Critical Values reporting;</a:t>
            </a: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Assure that referral specimens are properly tracked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4841C76B-1BDE-3841-BA1F-82E2FEAAB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05" y="2260152"/>
            <a:ext cx="1802646" cy="209288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File &amp; store results in a retrievable fashion;</a:t>
            </a: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Transfer files to long term storage;</a:t>
            </a: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Dispose of files at an appropriate time</a:t>
            </a:r>
          </a:p>
        </p:txBody>
      </p:sp>
    </p:spTree>
    <p:extLst>
      <p:ext uri="{BB962C8B-B14F-4D97-AF65-F5344CB8AC3E}">
        <p14:creationId xmlns:p14="http://schemas.microsoft.com/office/powerpoint/2010/main" val="37345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F8F7B20B-2A87-5A49-87B2-2EE8FBADA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189" y="1330243"/>
            <a:ext cx="1180131" cy="34240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Clinician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86764B37-D5D0-5441-A570-6CADD616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520" y="2097067"/>
            <a:ext cx="2149391" cy="59247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Patient / Laboratorian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5AE83D47-6564-9D44-8941-7CB5B2F09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416" y="3243262"/>
            <a:ext cx="1673674" cy="84253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Clinician, Clerk, or Laboratorian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7C6149E-3A4F-DB42-B1CD-A37DB997B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194" y="4912363"/>
            <a:ext cx="1828299" cy="34240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CB4717D-CD4F-5248-817A-005DD4B80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076" y="4162156"/>
            <a:ext cx="2528762" cy="184281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625">
                <a:solidFill>
                  <a:prstClr val="black"/>
                </a:solidFill>
                <a:latin typeface="Arial Black" panose="020B0604020202020204" pitchFamily="34" charset="0"/>
              </a:rPr>
              <a:t>Blood: Clinician or Laboratorian</a:t>
            </a:r>
          </a:p>
          <a:p>
            <a:pPr defTabSz="457200" eaLnBrk="1" hangingPunct="1"/>
            <a:endParaRPr lang="en-US" altLang="en-US" sz="1625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625">
                <a:solidFill>
                  <a:prstClr val="black"/>
                </a:solidFill>
                <a:latin typeface="Arial Black" panose="020B0604020202020204" pitchFamily="34" charset="0"/>
              </a:rPr>
              <a:t>Non-blood specimens:  Clinician or Patient</a:t>
            </a:r>
          </a:p>
          <a:p>
            <a:pPr algn="ctr" defTabSz="457200" eaLnBrk="1" hangingPunct="1"/>
            <a:endParaRPr lang="en-US" altLang="en-US" sz="1625">
              <a:solidFill>
                <a:prstClr val="black"/>
              </a:solidFill>
              <a:latin typeface="Arial Black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606EC006-7BA3-284B-ADB9-22EBD2720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935" y="5756236"/>
            <a:ext cx="1710991" cy="34240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3D5FFA15-C824-4841-AEB4-719143505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5392" y="3429001"/>
            <a:ext cx="1885511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B2609BB1-9E6B-474B-AF0A-BA4B351A4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017" y="1246865"/>
            <a:ext cx="1789197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7CE715C8-C5B4-874A-AF4F-F23591034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129" y="1492788"/>
            <a:ext cx="1789197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99D7CC5A-C814-C04E-B7DF-8B6D7F07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917" y="4601821"/>
            <a:ext cx="2727659" cy="59247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Laboratorian, Supervisor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58248B36-6E1C-7F4A-95BB-4DB38C19B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651" y="2438790"/>
            <a:ext cx="2111793" cy="59247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Laboratorian, Clerk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7EDC6475-EE82-BB4A-880B-358A56570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455" y="3501551"/>
            <a:ext cx="2277979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5757170A-6523-2B42-A708-C46AA383E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255" y="3501551"/>
            <a:ext cx="1789197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16730EB5-DDEB-6C4C-9DEF-99D431E6D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6402" y="2347613"/>
            <a:ext cx="2277979" cy="34240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Laboratorian</a:t>
            </a:r>
          </a:p>
        </p:txBody>
      </p:sp>
    </p:spTree>
    <p:extLst>
      <p:ext uri="{BB962C8B-B14F-4D97-AF65-F5344CB8AC3E}">
        <p14:creationId xmlns:p14="http://schemas.microsoft.com/office/powerpoint/2010/main" val="3834785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853A5E9D-5C3F-4540-8D57-017EE35E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365" y="2786135"/>
            <a:ext cx="1973461" cy="59247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Ordering protocols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F462E880-9C89-2348-959D-CB61BECA6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646" y="2695823"/>
            <a:ext cx="2239566" cy="3424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Customer Service</a:t>
            </a:r>
          </a:p>
        </p:txBody>
      </p:sp>
      <p:sp>
        <p:nvSpPr>
          <p:cNvPr id="35844" name="Line 4">
            <a:extLst>
              <a:ext uri="{FF2B5EF4-FFF2-40B4-BE49-F238E27FC236}">
                <a16:creationId xmlns:a16="http://schemas.microsoft.com/office/drawing/2014/main" id="{1816625F-FE3E-0444-B89A-ABF29773D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7188" y="3429000"/>
            <a:ext cx="3986213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57200"/>
            <a:endParaRPr lang="en-US" sz="101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1BF98866-578E-2343-B30F-42B7E2770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0313" y="5192029"/>
            <a:ext cx="2239566" cy="8425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Criteria for specimen acceptability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CF773DA-4A8C-BE4F-B49F-91F5F622B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397" y="3612026"/>
            <a:ext cx="1890173" cy="149271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Specimen requirements for (venous) blood collection; </a:t>
            </a:r>
          </a:p>
          <a:p>
            <a:pPr defTabSz="457200" eaLnBrk="1" hangingPunct="1"/>
            <a:endParaRPr lang="en-US" altLang="en-US" sz="1300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SOP for each analyte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CE1BCA1A-3884-A34E-A5F5-177EA2E5D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53" y="3274601"/>
            <a:ext cx="1973461" cy="12179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Phlebotomy key competencies;</a:t>
            </a:r>
          </a:p>
          <a:p>
            <a:pPr defTabSz="457200" eaLnBrk="1" hangingPunct="1"/>
            <a:endParaRPr lang="en-US" altLang="en-US" sz="1463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Phlebotomy training checklist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BF11EB-D6A5-5A4C-B25B-29E0DDED5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129" y="5692167"/>
            <a:ext cx="3729038" cy="3424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management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4E2397FE-4E46-1446-9C5F-7E5D4481C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22" y="1097411"/>
            <a:ext cx="1890173" cy="15927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Specimen management;</a:t>
            </a:r>
          </a:p>
          <a:p>
            <a:pPr defTabSz="457200" eaLnBrk="1" hangingPunct="1"/>
            <a:endParaRPr lang="en-US" altLang="en-US" sz="1625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Criteria for specimen acceptability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B1E347F5-BABA-4F4A-8522-5B034BC8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4992" y="712781"/>
            <a:ext cx="2790210" cy="181280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Guidelines for STAT testing;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Guidelines for multiple test from one sample;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Specific SOPs for each analyte;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SOP for send outs (specimens referred to other facilities for testing)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189F45AE-DF82-EC46-A718-9C16DDC02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093" y="3194468"/>
            <a:ext cx="2453878" cy="209288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SOP for each analyte;</a:t>
            </a:r>
          </a:p>
          <a:p>
            <a:pPr defTabSz="457200" eaLnBrk="1" hangingPunct="1"/>
            <a:endParaRPr lang="en-US" altLang="en-US" sz="1625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Guidelines for quality checks of all log/charts for each analyzer or test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1FB958F7-6C4E-E743-8C67-09F9EA1DB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392" y="852406"/>
            <a:ext cx="3729038" cy="3424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Specific SOP for each analyte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B089052F-1478-A44B-95DC-1B2C23019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641096"/>
            <a:ext cx="2006450" cy="16927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SOP for each analyte;</a:t>
            </a:r>
          </a:p>
          <a:p>
            <a:pPr defTabSz="457200" eaLnBrk="1" hangingPunct="1"/>
            <a:endParaRPr lang="en-US" altLang="en-US" sz="1300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300" dirty="0">
                <a:solidFill>
                  <a:prstClr val="black"/>
                </a:solidFill>
                <a:latin typeface="Arial Black" panose="020B0604020202020204" pitchFamily="34" charset="0"/>
              </a:rPr>
              <a:t>Guidelines for quality checks of all log/charts for each analyzer or test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FD0361AA-BC71-F04B-8BB2-2884D045B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646" y="6268185"/>
            <a:ext cx="3729038" cy="3424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625" dirty="0">
                <a:solidFill>
                  <a:prstClr val="black"/>
                </a:solidFill>
                <a:latin typeface="Arial Black" panose="020B0604020202020204" pitchFamily="34" charset="0"/>
              </a:rPr>
              <a:t>Specific SOP for each analyte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DC628ADE-4BF1-FE4E-96F4-4BE694634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545" y="1301101"/>
            <a:ext cx="2368154" cy="12179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Specimen management;</a:t>
            </a:r>
          </a:p>
          <a:p>
            <a:pPr defTabSz="457200" eaLnBrk="1" hangingPunct="1"/>
            <a:endParaRPr lang="en-US" altLang="en-US" sz="1463" dirty="0">
              <a:solidFill>
                <a:prstClr val="black"/>
              </a:solidFill>
              <a:latin typeface="Arial Black" panose="020B0604020202020204" pitchFamily="34" charset="0"/>
            </a:endParaRPr>
          </a:p>
          <a:p>
            <a:pPr defTabSz="457200" eaLnBrk="1" hangingPunct="1"/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Client satisfaction guidelines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C084556C-343F-304F-99F5-9B5E04025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868" y="2835667"/>
            <a:ext cx="1837157" cy="193835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SOP for document &amp; record management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(Including Document &amp; Record Retention)</a:t>
            </a:r>
          </a:p>
        </p:txBody>
      </p:sp>
    </p:spTree>
    <p:extLst>
      <p:ext uri="{BB962C8B-B14F-4D97-AF65-F5344CB8AC3E}">
        <p14:creationId xmlns:p14="http://schemas.microsoft.com/office/powerpoint/2010/main" val="1721161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E659E0E0-29F0-8F46-BA0E-DBED4D0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105" y="863284"/>
            <a:ext cx="2056412" cy="126297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Unauthorized person ordering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Inappropriate order</a:t>
            </a:r>
          </a:p>
        </p:txBody>
      </p:sp>
      <p:sp>
        <p:nvSpPr>
          <p:cNvPr id="44035" name="Line 4">
            <a:extLst>
              <a:ext uri="{FF2B5EF4-FFF2-40B4-BE49-F238E27FC236}">
                <a16:creationId xmlns:a16="http://schemas.microsoft.com/office/drawing/2014/main" id="{2C989F35-68DA-F643-8D88-F798826F6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7188" y="3429000"/>
            <a:ext cx="3986213" cy="0"/>
          </a:xfrm>
          <a:prstGeom prst="line">
            <a:avLst/>
          </a:prstGeom>
          <a:noFill/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457200"/>
            <a:endParaRPr lang="en-US" sz="101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036" name="Text Box 5">
            <a:extLst>
              <a:ext uri="{FF2B5EF4-FFF2-40B4-BE49-F238E27FC236}">
                <a16:creationId xmlns:a16="http://schemas.microsoft.com/office/drawing/2014/main" id="{3671F9E8-4782-B041-A5D7-43F354A3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913" y="4503177"/>
            <a:ext cx="2411017" cy="65267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Lack of timely service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Interaction not client friendly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25F31C96-B5AA-F841-9C72-EBC76966D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476" y="723261"/>
            <a:ext cx="1497713" cy="13881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Incomplete patient data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Incomplete clinical history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Clerical errors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FC718E5-7011-854D-A0DB-802E46AC5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41" y="3948707"/>
            <a:ext cx="2078797" cy="15282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Not checking or following specimen requirements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communication to patients regarding specimen self-collection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CAE394DB-9892-FB45-8AA9-01A559FB6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0219" y="2351974"/>
            <a:ext cx="2415754" cy="1738361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Blood - Wrong tube, incorrect amount of blood,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Injury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Non-blood specimens – incorrect specimen or incorrect collection procedure; improper labeling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CE4492F3-DDC4-2544-9F17-75A645234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491" y="258782"/>
            <a:ext cx="1672985" cy="65267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Clerical errors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information 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E20870E5-8E10-2F46-AC24-8F29D6071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830" y="4490132"/>
            <a:ext cx="1843446" cy="17383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Unsatisfactory specimen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Specimens with hazardous handling conditions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Inadequately labeled specimen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CF0BE0B6-AD38-D842-AE6B-4AB36E5B2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889" y="2444881"/>
            <a:ext cx="2898654" cy="194848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Processing not performed in a timely fashion as ordered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Missing some tests on a requisition with multiple tests requested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Centrifuge not performed in a timely manner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Send out tests not referred in a timely matter or transported inappropriately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CDE73341-E779-7B4A-8A94-BCE09DE9E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7094" y="4332717"/>
            <a:ext cx="2286988" cy="1773371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QC not done or out of control,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troubleshooting or follow up of QC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Improper calibration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equipment maintenance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75A4CA2C-0F0B-6243-B006-527D76763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4726" y="880789"/>
            <a:ext cx="1462148" cy="100290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Not following SOP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Taking shortcuts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83B0BA7D-EE1C-8645-9F3A-9EE9582B9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542" y="2543200"/>
            <a:ext cx="2078798" cy="15282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Not checking or following specimen requirements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communication to patients regarding specimen self-collection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D451475-014B-7949-88A6-CF4070C9D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08" y="1202483"/>
            <a:ext cx="1757363" cy="117801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Release of test results without validation or interpretation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cross-checking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6721427-BB2C-9F41-8D50-5006D9C5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423" y="5219477"/>
            <a:ext cx="2391972" cy="117801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Clerical errors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Analyte printout results listed in different order than logbook reporting columns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D74FBC35-84E2-4443-82FB-F0065274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4" y="782240"/>
            <a:ext cx="2931813" cy="159825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Results not communicated in a timely fashion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Results lost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Critical values not reported Confidentiality breached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Failure to track referral specimens or failure to follow-up on overdue specimens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90508E43-5631-B34D-9797-193A81CE4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6874" y="733760"/>
            <a:ext cx="2162444" cy="15632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Unable to retrieve information when needed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Lack of adherence to document retention schedule 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Water or moisture damage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9530F905-FEC3-BD4D-AD7B-CD2699FA7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13" y="2640420"/>
            <a:ext cx="1757363" cy="117801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Release of test results without validation or interpretation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138" dirty="0">
                <a:solidFill>
                  <a:prstClr val="black"/>
                </a:solidFill>
                <a:latin typeface="Arial Black" panose="020B0604020202020204" pitchFamily="34" charset="0"/>
              </a:rPr>
              <a:t>Inadequate cross-checking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E75A5FEA-93F7-3791-AACD-3E607900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325" y="5728377"/>
            <a:ext cx="2752505" cy="81272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Unauthorized person ordering</a:t>
            </a:r>
          </a:p>
          <a:p>
            <a:pPr defTabSz="457200" eaLnBrk="1" hangingPunct="1">
              <a:spcBef>
                <a:spcPct val="10000"/>
              </a:spcBef>
              <a:spcAft>
                <a:spcPct val="10000"/>
              </a:spcAft>
              <a:buSzPct val="75000"/>
              <a:buBlip>
                <a:blip r:embed="rId2"/>
              </a:buBlip>
            </a:pPr>
            <a:r>
              <a:rPr lang="en-US" altLang="en-US" sz="1463" dirty="0">
                <a:solidFill>
                  <a:prstClr val="black"/>
                </a:solidFill>
                <a:latin typeface="Arial Black" panose="020B0604020202020204" pitchFamily="34" charset="0"/>
              </a:rPr>
              <a:t>Inappropriate order</a:t>
            </a:r>
          </a:p>
        </p:txBody>
      </p:sp>
    </p:spTree>
    <p:extLst>
      <p:ext uri="{BB962C8B-B14F-4D97-AF65-F5344CB8AC3E}">
        <p14:creationId xmlns:p14="http://schemas.microsoft.com/office/powerpoint/2010/main" val="12267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855</Words>
  <Application>Microsoft Macintosh PowerPoint</Application>
  <PresentationFormat>Widescreen</PresentationFormat>
  <Paragraphs>168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Impact</vt:lpstr>
      <vt:lpstr>Wingdings</vt:lpstr>
      <vt:lpstr>Office Theme</vt:lpstr>
      <vt:lpstr>1_Office Theme</vt:lpstr>
      <vt:lpstr>PowerPoint Presentation</vt:lpstr>
      <vt:lpstr>Activity:  Process Mapping  Part II - Complete the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Beatrice van der Puije</dc:creator>
  <cp:lastModifiedBy>Beatrice van der Puije</cp:lastModifiedBy>
  <cp:revision>25</cp:revision>
  <dcterms:created xsi:type="dcterms:W3CDTF">2021-02-01T16:13:09Z</dcterms:created>
  <dcterms:modified xsi:type="dcterms:W3CDTF">2022-05-03T14:33:38Z</dcterms:modified>
</cp:coreProperties>
</file>